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Montserrat Extra-Bold" charset="1" panose="00000900000000000000"/>
      <p:regular r:id="rId14"/>
    </p:embeddedFont>
    <p:embeddedFont>
      <p:font typeface="Montserrat Extra-Bold Bold" charset="1" panose="00000A00000000000000"/>
      <p:regular r:id="rId15"/>
    </p:embeddedFont>
    <p:embeddedFont>
      <p:font typeface="Montserrat Extra-Bold Italics" charset="1" panose="00000900000000000000"/>
      <p:regular r:id="rId16"/>
    </p:embeddedFont>
    <p:embeddedFont>
      <p:font typeface="Montserrat Extra-Bold Bold Italics" charset="1" panose="00000A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6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9.gif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5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jpe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2307" y="-4393257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4704661"/>
            <a:ext cx="9975595" cy="9975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2307" y="-4393257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45090" y="7788295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30464" y="-2806490"/>
            <a:ext cx="7390914" cy="58572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14682" y="1775848"/>
            <a:ext cx="6875906" cy="55694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32119" y="2226605"/>
            <a:ext cx="463083" cy="4630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115229" y="4416520"/>
            <a:ext cx="288141" cy="28814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95202" y="7125760"/>
            <a:ext cx="439144" cy="43914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074805" y="8713397"/>
            <a:ext cx="718449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BED12B"/>
                </a:solidFill>
                <a:latin typeface="Montserrat"/>
              </a:rPr>
              <a:t>Group 4|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403" y="1607219"/>
            <a:ext cx="9507454" cy="446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 spc="-150">
                <a:solidFill>
                  <a:srgbClr val="FFFFFF"/>
                </a:solidFill>
                <a:latin typeface="Montserrat Extra-Bold"/>
              </a:rPr>
              <a:t>ANALYSIS ON NUMBER OF SECONDARY SCHOOLS AND ENROLLEES IN </a:t>
            </a:r>
          </a:p>
          <a:p>
            <a:pPr>
              <a:lnSpc>
                <a:spcPts val="4980"/>
              </a:lnSpc>
            </a:pPr>
            <a:r>
              <a:rPr lang="en-US" sz="6000" spc="-150">
                <a:solidFill>
                  <a:srgbClr val="FFFFFF"/>
                </a:solidFill>
                <a:latin typeface="Montserrat Extra-Bold"/>
              </a:rPr>
              <a:t>THE PHILIPPINES: ENSURING ACCESSIBLE EDUCATION FOR ALL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295864" y="5299202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219340" y="7830732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972769" y="-2065840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83200" y="-1031178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87912" y="9258300"/>
            <a:ext cx="1436428" cy="35910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3623447" y="2921958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0033" y="7799370"/>
            <a:ext cx="463083" cy="4630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09271" y="7233638"/>
            <a:ext cx="283530" cy="28353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066527" y="2482117"/>
            <a:ext cx="9983194" cy="578033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76117" y="834741"/>
            <a:ext cx="13496652" cy="145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6729">
                <a:solidFill>
                  <a:srgbClr val="C4DF8F"/>
                </a:solidFill>
                <a:latin typeface="Montserrat Extra-Bold"/>
              </a:rPr>
              <a:t>Discussion – Enrollment by School Year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40033" y="8437644"/>
            <a:ext cx="9571388" cy="157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Average growth rate of enrollees for the last five years is 27.31%, which is better than previous years average of 8.45%</a:t>
            </a:r>
          </a:p>
          <a:p>
            <a:pPr>
              <a:lnSpc>
                <a:spcPts val="307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295864" y="5299202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219340" y="7830732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972769" y="-2065840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83200" y="-1031178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20952" y="2426201"/>
            <a:ext cx="8473690" cy="57666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76117" y="961487"/>
            <a:ext cx="13886080" cy="146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6687">
                <a:solidFill>
                  <a:srgbClr val="C4DF8F"/>
                </a:solidFill>
                <a:latin typeface="Montserrat Extra-Bold"/>
              </a:rPr>
              <a:t>Discussion – Number of Schools by Year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2553" y="8848157"/>
            <a:ext cx="9428193" cy="78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Average decrease of schools for the last 5 years is 10.74%.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219340" y="7830732"/>
            <a:ext cx="7390914" cy="58572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972769" y="-2065840"/>
            <a:ext cx="9975595" cy="9975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83200" y="-1031178"/>
            <a:ext cx="7390914" cy="58572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16242" y="2921958"/>
            <a:ext cx="8501772" cy="577350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5961" y="1021034"/>
            <a:ext cx="14109638" cy="145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6718">
                <a:solidFill>
                  <a:srgbClr val="C4DF8F"/>
                </a:solidFill>
                <a:latin typeface="Montserrat Extra-Bold"/>
              </a:rPr>
              <a:t>Trend Analysis of Enrollees and Schools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3635" y="4307819"/>
            <a:ext cx="7018269" cy="352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In our analysis, we noticed a consistent trend for number of enrollees.The trend is generally increasing, except for SY 2020 when lockdowns and restrictions happened.</a:t>
            </a:r>
          </a:p>
          <a:p>
            <a:pPr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As for schools, the trend has been erratic as low enrollment may have forced some school to close.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4156202" y="7856043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531192" y="8560893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415837" y="-6008908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817784" y="96221"/>
            <a:ext cx="7390914" cy="58572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63513" y="1083720"/>
            <a:ext cx="14995787" cy="146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7"/>
              </a:lnSpc>
            </a:pPr>
            <a:r>
              <a:rPr lang="en-US" sz="6700">
                <a:solidFill>
                  <a:srgbClr val="C4DF8F"/>
                </a:solidFill>
                <a:latin typeface="Montserrat Extra-Bold"/>
              </a:rPr>
              <a:t>Conclusion </a:t>
            </a:r>
          </a:p>
          <a:p>
            <a:pPr>
              <a:lnSpc>
                <a:spcPts val="54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08432" y="3082021"/>
            <a:ext cx="15596908" cy="519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1"/>
              </a:lnSpc>
            </a:pPr>
            <a:r>
              <a:rPr lang="en-US" sz="3829">
                <a:solidFill>
                  <a:srgbClr val="FFFFFF"/>
                </a:solidFill>
                <a:latin typeface="Montserrat"/>
              </a:rPr>
              <a:t>SUMMARY OF FINDINGS</a:t>
            </a:r>
          </a:p>
          <a:p>
            <a:pPr>
              <a:lnSpc>
                <a:spcPts val="3076"/>
              </a:lnSpc>
            </a:pP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enrollment rates for secondary schools have generally been good.</a:t>
            </a: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Average growth rate of enrollees for the last five years is 27.31%</a:t>
            </a: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Average decrease of schools for the last 5 years is 10.74%.</a:t>
            </a: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 Bold"/>
              </a:rPr>
              <a:t>There is a consistent trend for number of enrollees, except for outlier SY 2020. </a:t>
            </a: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 Bold"/>
              </a:rPr>
              <a:t>There has been a significant drop in the number of secondary enrollees, during SY 2020-2021 resulting to 2% drop in enrollment rate.</a:t>
            </a:r>
          </a:p>
          <a:p>
            <a:pPr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 Bold"/>
              </a:rPr>
              <a:t>As for schools, the trend has been erratic as low enrollment may have forced some school to close during the period covered.  </a:t>
            </a:r>
          </a:p>
          <a:p>
            <a:pPr>
              <a:lnSpc>
                <a:spcPts val="3076"/>
              </a:lnSpc>
            </a:pPr>
          </a:p>
          <a:p>
            <a:pPr>
              <a:lnSpc>
                <a:spcPts val="3076"/>
              </a:lnSpc>
            </a:pPr>
          </a:p>
          <a:p>
            <a:pPr>
              <a:lnSpc>
                <a:spcPts val="3076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8432" y="9258300"/>
            <a:ext cx="1436428" cy="3591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323945" y="5538498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1920829" y="8950098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442037" y="-6035108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843983" y="70021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1899" y="9112956"/>
            <a:ext cx="1162749" cy="29068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148057" y="724725"/>
            <a:ext cx="2065993" cy="20659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91072" y="3008196"/>
            <a:ext cx="13709536" cy="385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2545" indent="-316273" lvl="1">
              <a:lnSpc>
                <a:spcPts val="3427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Empirical data can be gathered using qualitative methods to shed light on the sentiments of teachers and students. </a:t>
            </a:r>
          </a:p>
          <a:p>
            <a:pPr algn="just">
              <a:lnSpc>
                <a:spcPts val="3427"/>
              </a:lnSpc>
            </a:pPr>
          </a:p>
          <a:p>
            <a:pPr algn="just" marL="632545" indent="-316273" lvl="1">
              <a:lnSpc>
                <a:spcPts val="3427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Further study for uncovering the underlying reasons and other factors for the low number of Secondary School enrollments.</a:t>
            </a:r>
          </a:p>
          <a:p>
            <a:pPr algn="just">
              <a:lnSpc>
                <a:spcPts val="3427"/>
              </a:lnSpc>
            </a:pPr>
          </a:p>
          <a:p>
            <a:pPr algn="just" marL="632545" indent="-316273" lvl="1">
              <a:lnSpc>
                <a:spcPts val="3427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We recommend that the researchers extend the study's time frame (10 years) in order to capture more insights. We can then measure and compare year-on-year growth in this manner.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6002" y="1277964"/>
            <a:ext cx="9988123" cy="78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7"/>
              </a:lnSpc>
            </a:pPr>
            <a:r>
              <a:rPr lang="en-US" sz="6712">
                <a:solidFill>
                  <a:srgbClr val="C4DF8F"/>
                </a:solidFill>
                <a:latin typeface="Montserrat Extra-Bold"/>
              </a:rPr>
              <a:t>RECOMMENDATION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4649" y="7964716"/>
            <a:ext cx="353725" cy="3537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0262" y="4631399"/>
            <a:ext cx="485901" cy="4859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16062" y="-6290494"/>
            <a:ext cx="9975595" cy="99755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83366" y="0"/>
            <a:ext cx="8204634" cy="10287000"/>
            <a:chOff x="0" y="0"/>
            <a:chExt cx="1093951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583" t="0" r="22583" b="0"/>
            <a:stretch>
              <a:fillRect/>
            </a:stretch>
          </p:blipFill>
          <p:spPr>
            <a:xfrm>
              <a:off x="0" y="0"/>
              <a:ext cx="10939512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45085" y="-3817202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4559118"/>
            <a:ext cx="9975595" cy="997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26999" y="7792999"/>
            <a:ext cx="7390914" cy="58572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99937" y="6668567"/>
            <a:ext cx="1447236" cy="3618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99937" y="4416061"/>
            <a:ext cx="10275038" cy="19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6"/>
              </a:lnSpc>
            </a:pPr>
            <a:r>
              <a:rPr lang="en-US" sz="14043" spc="-800">
                <a:solidFill>
                  <a:srgbClr val="5350A2"/>
                </a:solidFill>
                <a:latin typeface="Montserrat Extra-Bold"/>
              </a:rPr>
              <a:t>Thank You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68395" y="3453559"/>
            <a:ext cx="463083" cy="4630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7030376"/>
            <a:ext cx="279507" cy="27950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319476" y="751793"/>
            <a:ext cx="2993172" cy="2933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94828" y="7172668"/>
            <a:ext cx="2993172" cy="29333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54408" y="107840"/>
            <a:ext cx="6430981" cy="142650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0600" y="5779049"/>
            <a:ext cx="3479265" cy="34792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25675" y="5779049"/>
            <a:ext cx="3479265" cy="347925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479813" y="1509273"/>
            <a:ext cx="3479265" cy="347925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1204" r="-11204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801886" y="1509273"/>
            <a:ext cx="3479265" cy="347925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37671" y="1720086"/>
            <a:ext cx="3479265" cy="347925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985428" y="1610549"/>
            <a:ext cx="3479265" cy="347925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4384" b="-4384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625404" y="5779049"/>
            <a:ext cx="3479265" cy="347925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r="0" t="-20026" b="-20026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104669" y="5514755"/>
            <a:ext cx="3479265" cy="347925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r="0" t="-7392" b="-7392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574235" y="1509273"/>
            <a:ext cx="3479265" cy="347925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r="0" t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114801" y="9558337"/>
            <a:ext cx="32437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Maria Luisa Li Chia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8033" y="9477375"/>
            <a:ext cx="419854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Ana Beatriz B. Nolasco  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161" y="5313637"/>
            <a:ext cx="310306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 Rankin C. Asperin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07965" y="5127900"/>
            <a:ext cx="260022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Arnie B. Rivera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6786" y="9558337"/>
            <a:ext cx="348753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 Jason S. Paquibulan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27543" y="9558337"/>
            <a:ext cx="256728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Reginald Viray</a:t>
            </a:r>
            <a:r>
              <a:rPr lang="en-US" sz="2499">
                <a:solidFill>
                  <a:srgbClr val="FFFFFF"/>
                </a:solidFill>
                <a:latin typeface="Montserrat Extra-Bol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37006" y="5127900"/>
            <a:ext cx="316488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Jemery A. Gentiles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94828" y="5181600"/>
            <a:ext cx="233253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Jeguer Torres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97161" y="5104002"/>
            <a:ext cx="365164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Extra-Bold"/>
              </a:rPr>
              <a:t>   Juan Carlos Legaspi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4704661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2307" y="-4393257"/>
            <a:ext cx="9975595" cy="9975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45090" y="7788295"/>
            <a:ext cx="7390914" cy="58572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30464" y="-2806490"/>
            <a:ext cx="7390914" cy="58572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59888" y="4072066"/>
            <a:ext cx="13568224" cy="203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7"/>
              </a:lnSpc>
            </a:pPr>
            <a:r>
              <a:rPr lang="en-US" sz="7521">
                <a:solidFill>
                  <a:srgbClr val="FFFFFF"/>
                </a:solidFill>
                <a:latin typeface="Montserrat Extra-Bold"/>
              </a:rPr>
              <a:t>Education is the Backbone of the Nation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08748" y="2492017"/>
            <a:ext cx="1470504" cy="11175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93413" y="7550648"/>
            <a:ext cx="1901174" cy="4752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295864" y="5299202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219340" y="7830732"/>
            <a:ext cx="7390914" cy="585729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088636" y="5299202"/>
            <a:ext cx="2894564" cy="28945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972769" y="-2065840"/>
            <a:ext cx="9975595" cy="99755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83200" y="-1031178"/>
            <a:ext cx="7390914" cy="58572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59888" y="7489713"/>
            <a:ext cx="1436428" cy="35910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74975" y="2431844"/>
            <a:ext cx="463083" cy="4630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64918" y="7730683"/>
            <a:ext cx="231542" cy="23154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374975" y="3009887"/>
            <a:ext cx="5370860" cy="358057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59888" y="2542955"/>
            <a:ext cx="9571388" cy="103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97"/>
              </a:lnSpc>
            </a:pPr>
            <a:r>
              <a:rPr lang="en-US" sz="7521">
                <a:solidFill>
                  <a:srgbClr val="C4DF8F"/>
                </a:solidFill>
                <a:latin typeface="Montserrat Extra-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9888" y="4086627"/>
            <a:ext cx="9571388" cy="19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education sector is one of the most underdeveloped sectors in the Philippines. Its transition into new curriculum and developments in place has been hampered since pandemic started.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59888" y="6161740"/>
            <a:ext cx="9442143" cy="117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In order to address these challenges, a closer look at the number of schools and the number of students enrolled in them were investigated.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816223" y="5973843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219340" y="7830732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855197" y="-2144863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983200" y="-1031178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27386" y="2176512"/>
            <a:ext cx="4688376" cy="62453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49776" y="2542955"/>
            <a:ext cx="9571388" cy="203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97"/>
              </a:lnSpc>
            </a:pPr>
            <a:r>
              <a:rPr lang="en-US" sz="7521">
                <a:solidFill>
                  <a:srgbClr val="5350A2"/>
                </a:solidFill>
                <a:latin typeface="Montserrat Extra-Bold"/>
              </a:rPr>
              <a:t>The Aims of the Study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353" y="5133975"/>
            <a:ext cx="9028900" cy="411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To deliver a message in understanding the current education sector in the Philippines</a:t>
            </a:r>
          </a:p>
          <a:p>
            <a:pPr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To invite readers to understand how opportunity has been an inequity for students in the Philippines</a:t>
            </a:r>
          </a:p>
          <a:p>
            <a:pPr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This will help in understanding whether or not our education system is working effectively; if not, DEPED may need to rethink its education policy and approach.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4221" y="1713429"/>
            <a:ext cx="463083" cy="46308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625" y="5344820"/>
            <a:ext cx="371847" cy="37184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61380" y="8050045"/>
            <a:ext cx="371847" cy="371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0677" y="-5776333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9878" y="-2172198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3685101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62662" y="6689712"/>
            <a:ext cx="7390914" cy="585729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5999375" y="7281852"/>
            <a:ext cx="756881" cy="0"/>
          </a:xfrm>
          <a:prstGeom prst="line">
            <a:avLst/>
          </a:prstGeom>
          <a:ln cap="flat" w="47625">
            <a:solidFill>
              <a:srgbClr val="5350A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9375" y="9722543"/>
            <a:ext cx="869627" cy="21740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2136297"/>
            <a:ext cx="6291129" cy="419146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456229" y="4105246"/>
            <a:ext cx="7375542" cy="10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501">
                <a:solidFill>
                  <a:srgbClr val="5350A2"/>
                </a:solidFill>
                <a:latin typeface="Montserrat Extra-Bold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5470" y="7532799"/>
            <a:ext cx="6557059" cy="182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The study used SY 2016 to SY 2020 data published on the official website of Department of Education.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097" r="1767" b="2097"/>
          <a:stretch>
            <a:fillRect/>
          </a:stretch>
        </p:blipFill>
        <p:spPr>
          <a:xfrm flipH="false" flipV="false" rot="0">
            <a:off x="3455120" y="232317"/>
            <a:ext cx="11995531" cy="62002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0677" y="-5776333"/>
            <a:ext cx="9975595" cy="9975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9878" y="-2172198"/>
            <a:ext cx="7390914" cy="58572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3685101"/>
            <a:ext cx="9975595" cy="997559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62662" y="6689712"/>
            <a:ext cx="7390914" cy="5857299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5999375" y="7281852"/>
            <a:ext cx="756881" cy="0"/>
          </a:xfrm>
          <a:prstGeom prst="line">
            <a:avLst/>
          </a:prstGeom>
          <a:ln cap="flat" w="47625">
            <a:solidFill>
              <a:srgbClr val="5350A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9375" y="9722543"/>
            <a:ext cx="869627" cy="21740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932795" y="6565887"/>
            <a:ext cx="13517855" cy="181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6699">
                <a:solidFill>
                  <a:srgbClr val="5350A2"/>
                </a:solidFill>
                <a:latin typeface="Montserrat Extra-Bold"/>
              </a:rPr>
              <a:t>Discussion – Demographics of School per Region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4092" y="8412861"/>
            <a:ext cx="12235208" cy="91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3"/>
              </a:lnSpc>
            </a:pPr>
            <a:r>
              <a:rPr lang="en-US" sz="2930">
                <a:solidFill>
                  <a:srgbClr val="000000"/>
                </a:solidFill>
                <a:latin typeface="Montserrat"/>
              </a:rPr>
              <a:t>Out of 17 regions, Region 4A (CALABARZON) has the biggest number of schools.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0677" y="-5776333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9878" y="-2172198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4559118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62662" y="7563729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3295" y="6251081"/>
            <a:ext cx="1386642" cy="34666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3973236" y="2392006"/>
            <a:ext cx="2894564" cy="28945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856A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74975" y="2431844"/>
            <a:ext cx="463083" cy="4630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64918" y="7730683"/>
            <a:ext cx="279507" cy="27950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653458" y="2148731"/>
            <a:ext cx="9953059" cy="598953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13295" y="842176"/>
            <a:ext cx="15931130" cy="92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</a:pPr>
            <a:r>
              <a:rPr lang="en-US" sz="6701">
                <a:solidFill>
                  <a:srgbClr val="5350A2"/>
                </a:solidFill>
                <a:latin typeface="Montserrat Extra-Bold"/>
              </a:rPr>
              <a:t>Discussion – Enrollees per Gender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8458" y="8761222"/>
            <a:ext cx="16033596" cy="49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2930">
                <a:solidFill>
                  <a:srgbClr val="000000"/>
                </a:solidFill>
                <a:latin typeface="Montserrat"/>
              </a:rPr>
              <a:t>There is little gender disparity in the number of enrollees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0677" y="-5776333"/>
            <a:ext cx="9975595" cy="99755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9878" y="-2172198"/>
            <a:ext cx="7390914" cy="5857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19340" y="4559118"/>
            <a:ext cx="9975595" cy="99755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62662" y="7563729"/>
            <a:ext cx="7390914" cy="5857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3295" y="6251081"/>
            <a:ext cx="1386642" cy="34666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3973236" y="2392006"/>
            <a:ext cx="2894564" cy="28945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856A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74975" y="2431844"/>
            <a:ext cx="463083" cy="4630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64918" y="7730683"/>
            <a:ext cx="279507" cy="27950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13295" y="842176"/>
            <a:ext cx="15931130" cy="92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</a:pPr>
            <a:r>
              <a:rPr lang="en-US" sz="6701">
                <a:solidFill>
                  <a:srgbClr val="5350A2"/>
                </a:solidFill>
                <a:latin typeface="Montserrat Extra-Bold"/>
              </a:rPr>
              <a:t>Discussion – Enrollment 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121" y="2137918"/>
            <a:ext cx="6749841" cy="411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As per DepED statistical computation, Enrollment rate is measured based on last year data.</a:t>
            </a:r>
          </a:p>
          <a:p>
            <a:pPr>
              <a:lnSpc>
                <a:spcPts val="3603"/>
              </a:lnSpc>
            </a:pPr>
            <a:r>
              <a:rPr lang="en-US" sz="2929" u="sng">
                <a:solidFill>
                  <a:srgbClr val="000000"/>
                </a:solidFill>
                <a:latin typeface="Montserrat Bold"/>
              </a:rPr>
              <a:t>School Year</a:t>
            </a:r>
            <a:r>
              <a:rPr lang="en-US" sz="2929">
                <a:solidFill>
                  <a:srgbClr val="000000"/>
                </a:solidFill>
                <a:latin typeface="Montserrat"/>
              </a:rPr>
              <a:t>  </a:t>
            </a:r>
            <a:r>
              <a:rPr lang="en-US" sz="2929" u="sng">
                <a:solidFill>
                  <a:srgbClr val="000000"/>
                </a:solidFill>
                <a:latin typeface="Montserrat Bold"/>
              </a:rPr>
              <a:t>Enrollment Rate</a:t>
            </a:r>
          </a:p>
          <a:p>
            <a:pPr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2017-2018              117%</a:t>
            </a:r>
          </a:p>
          <a:p>
            <a:pPr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2018-2019             107%</a:t>
            </a:r>
          </a:p>
          <a:p>
            <a:pPr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2019-2020            104%</a:t>
            </a:r>
          </a:p>
          <a:p>
            <a:pPr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2020-2021              98%</a:t>
            </a:r>
          </a:p>
          <a:p>
            <a:pPr>
              <a:lnSpc>
                <a:spcPts val="3603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123731" y="2431844"/>
            <a:ext cx="5849504" cy="307496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04878" y="6898516"/>
            <a:ext cx="16033596" cy="204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2930">
                <a:solidFill>
                  <a:srgbClr val="000000"/>
                </a:solidFill>
                <a:latin typeface="Montserrat"/>
              </a:rPr>
              <a:t>Enrollment rates for secondary schools have generally been good. More enrollment means more people are pursuing education. Schools depend on their enrollment numbers to survive. A significant drop of 2% in enrollment rate was noticed as restrictions were implemented during 2020.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DAFUn3KT2MQ</dc:identifier>
  <dcterms:modified xsi:type="dcterms:W3CDTF">2011-08-01T06:04:30Z</dcterms:modified>
  <cp:revision>1</cp:revision>
  <dc:title>Analysis on Number of Secondary Schools and Enrollees in  the Philippines: Ensuring Accessible Education for all</dc:title>
</cp:coreProperties>
</file>